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5" r:id="rId4"/>
    <p:sldId id="263" r:id="rId5"/>
    <p:sldId id="259" r:id="rId6"/>
    <p:sldId id="260" r:id="rId7"/>
    <p:sldId id="266" r:id="rId8"/>
    <p:sldId id="267" r:id="rId9"/>
    <p:sldId id="268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1782049"/>
          </a:xfrm>
        </p:spPr>
        <p:txBody>
          <a:bodyPr/>
          <a:lstStyle/>
          <a:p>
            <a:r>
              <a:rPr lang="en-US" dirty="0" smtClean="0"/>
              <a:t>UPRS</a:t>
            </a:r>
            <a:br>
              <a:rPr lang="en-US" dirty="0" smtClean="0"/>
            </a:br>
            <a:r>
              <a:rPr lang="en-US" dirty="0" smtClean="0"/>
              <a:t> Documentation department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265714"/>
            <a:ext cx="8689976" cy="3135086"/>
          </a:xfrm>
        </p:spPr>
        <p:txBody>
          <a:bodyPr/>
          <a:lstStyle/>
          <a:p>
            <a:r>
              <a:rPr lang="en-US" dirty="0" smtClean="0"/>
              <a:t>OUTLINE MEMBERSHIP REQUIREMENT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 smtClean="0"/>
              <a:t>REGISTRATION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 smtClean="0"/>
              <a:t>MEMBERSHIP BENEFITS/ purpose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 smtClean="0"/>
              <a:t>ROYALTY DISTRIBUTION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20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66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sz="66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sz="66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sz="66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sz="6600" dirty="0"/>
              <a:t/>
            </a:r>
            <a:br>
              <a:rPr lang="en-US" sz="6600" dirty="0"/>
            </a:br>
            <a:r>
              <a:rPr lang="en-US" sz="66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sz="66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sz="6600" dirty="0" smtClean="0">
                <a:solidFill>
                  <a:prstClr val="black"/>
                </a:solidFill>
                <a:ea typeface="+mn-ea"/>
                <a:cs typeface="+mn-cs"/>
              </a:rPr>
              <a:t>thank </a:t>
            </a:r>
            <a:r>
              <a:rPr lang="en-US" sz="6600" dirty="0">
                <a:solidFill>
                  <a:prstClr val="black"/>
                </a:solidFill>
                <a:ea typeface="+mn-ea"/>
                <a:cs typeface="+mn-cs"/>
              </a:rPr>
              <a:t>you</a:t>
            </a:r>
            <a:br>
              <a:rPr lang="en-US" sz="6600" dirty="0">
                <a:solidFill>
                  <a:prstClr val="black"/>
                </a:solidFill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 flipV="1">
            <a:off x="913774" y="2076995"/>
            <a:ext cx="10363826" cy="29009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6600" dirty="0" smtClean="0"/>
              <a:t>0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626677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845" y="790303"/>
            <a:ext cx="10162903" cy="45719"/>
          </a:xfrm>
        </p:spPr>
        <p:txBody>
          <a:bodyPr>
            <a:normAutofit fontScale="90000"/>
          </a:bodyPr>
          <a:lstStyle/>
          <a:p>
            <a:pPr marL="228600" lvl="0" indent="-228600" algn="l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2100" b="1" dirty="0">
                <a:solidFill>
                  <a:prstClr val="black"/>
                </a:solidFill>
                <a:ea typeface="+mn-ea"/>
                <a:cs typeface="+mn-cs"/>
              </a:rPr>
              <a:t>WHAT ARE THE REGISTRATION REQUIREMENTS FOR NATURAL PERSONS: (COMPOSERS – AUTHORS – PERFORMERS – PRODUCERS – PUBLISHERS)</a:t>
            </a:r>
            <a:br>
              <a:rPr lang="en-US" sz="2100" b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sz="21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sz="2100" b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sz="22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sz="22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sz="2200" dirty="0"/>
              <a:t/>
            </a:r>
            <a:br>
              <a:rPr lang="en-US" sz="2200" dirty="0"/>
            </a:b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332412"/>
            <a:ext cx="10363825" cy="55255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 smtClean="0"/>
              <a:t>1</a:t>
            </a:r>
            <a:r>
              <a:rPr lang="en-US" sz="1600" b="1" cap="none" dirty="0" smtClean="0"/>
              <a:t>. </a:t>
            </a:r>
            <a:r>
              <a:rPr lang="en-US" sz="1800" cap="none" dirty="0" smtClean="0"/>
              <a:t>Names and nationalities of the right owners.</a:t>
            </a:r>
          </a:p>
          <a:p>
            <a:pPr marL="0" indent="0">
              <a:buNone/>
            </a:pPr>
            <a:r>
              <a:rPr lang="en-US" sz="1800" cap="none" dirty="0" smtClean="0"/>
              <a:t>2. A passport-size photographs.</a:t>
            </a:r>
          </a:p>
          <a:p>
            <a:pPr marL="0" indent="0">
              <a:buNone/>
            </a:pPr>
            <a:r>
              <a:rPr lang="en-US" sz="1800" cap="none" dirty="0" smtClean="0"/>
              <a:t>3. A copy of the national identity card of the right owner;</a:t>
            </a:r>
          </a:p>
          <a:p>
            <a:pPr marL="0" indent="0">
              <a:buNone/>
            </a:pPr>
            <a:r>
              <a:rPr lang="en-US" sz="1800" cap="none" dirty="0" smtClean="0"/>
              <a:t>4. Email address to </a:t>
            </a:r>
            <a:r>
              <a:rPr lang="en-US" sz="1800" cap="none" dirty="0" smtClean="0"/>
              <a:t>individual create </a:t>
            </a:r>
            <a:r>
              <a:rPr lang="en-US" sz="1800" cap="none" dirty="0" smtClean="0"/>
              <a:t>account.</a:t>
            </a:r>
          </a:p>
          <a:p>
            <a:pPr marL="0" indent="0">
              <a:buNone/>
            </a:pPr>
            <a:r>
              <a:rPr lang="en-US" sz="1800" cap="none" dirty="0" smtClean="0"/>
              <a:t>5. FOR A MINOR - copy of an identity/passport/birth certificate for next of kin (if less than 16 years), he/she should be accompanied by A parent or A guardian who has A national identity card.</a:t>
            </a:r>
          </a:p>
          <a:p>
            <a:pPr marL="0" indent="0">
              <a:buNone/>
            </a:pPr>
            <a:r>
              <a:rPr lang="en-US" sz="1800" cap="none" dirty="0" smtClean="0"/>
              <a:t>6. FOR GROUPS - names of group members &amp; A nominated representative if it’s A group band choir.</a:t>
            </a:r>
          </a:p>
          <a:p>
            <a:pPr marL="0" indent="0">
              <a:buNone/>
            </a:pPr>
            <a:r>
              <a:rPr lang="en-US" sz="1800" cap="none" dirty="0" smtClean="0"/>
              <a:t>7. Death certificate and letter of administration from the court of law if applying on behalf of A deceased person.</a:t>
            </a:r>
          </a:p>
          <a:p>
            <a:pPr marL="0" indent="0">
              <a:buNone/>
            </a:pPr>
            <a:r>
              <a:rPr lang="en-US" sz="1800" cap="none" dirty="0" smtClean="0"/>
              <a:t>8. Bank account and mobile money account details of the applicant.</a:t>
            </a:r>
          </a:p>
          <a:p>
            <a:pPr marL="0" indent="0">
              <a:buNone/>
            </a:pPr>
            <a:r>
              <a:rPr lang="en-US" sz="1800" cap="none" dirty="0" smtClean="0"/>
              <a:t>9. Each member must have mobile contact</a:t>
            </a:r>
          </a:p>
          <a:p>
            <a:pPr marL="0" indent="0">
              <a:buNone/>
            </a:pPr>
            <a:r>
              <a:rPr lang="en-US" sz="1800" cap="none" dirty="0" smtClean="0"/>
              <a:t>10. The title of the works.</a:t>
            </a:r>
          </a:p>
          <a:p>
            <a:pPr marL="0" indent="0">
              <a:buNone/>
            </a:pPr>
            <a:r>
              <a:rPr lang="en-US" sz="1800" cap="none" dirty="0" smtClean="0">
                <a:solidFill>
                  <a:prstClr val="black"/>
                </a:solidFill>
              </a:rPr>
              <a:t>11. Copies of contracts/ agreements between the publisher / producer and the composers/authors/writers</a:t>
            </a:r>
            <a:endParaRPr lang="en-US" sz="1800" cap="none" dirty="0" smtClean="0"/>
          </a:p>
          <a:p>
            <a:pPr marL="0" indent="0">
              <a:buNone/>
            </a:pPr>
            <a:r>
              <a:rPr lang="en-US" sz="1600" cap="none" dirty="0" smtClean="0"/>
              <a:t> </a:t>
            </a:r>
            <a:endParaRPr lang="en-US" sz="1600" cap="none" dirty="0"/>
          </a:p>
        </p:txBody>
      </p:sp>
    </p:spTree>
    <p:extLst>
      <p:ext uri="{BB962C8B-B14F-4D97-AF65-F5344CB8AC3E}">
        <p14:creationId xmlns:p14="http://schemas.microsoft.com/office/powerpoint/2010/main" val="76946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solidFill>
                  <a:prstClr val="black"/>
                </a:solidFill>
              </a:rPr>
              <a:t>WHAT ARE THE REGISTRATION REQUIREMENTS FOR LEGAL ENTITIES: (RECORD LABEL COMPANIES, AND PUBLISHING COMPANIES)</a:t>
            </a:r>
            <a:r>
              <a:rPr lang="en-US" sz="2000" dirty="0">
                <a:solidFill>
                  <a:prstClr val="black"/>
                </a:solidFill>
              </a:rPr>
              <a:t/>
            </a:r>
            <a:br>
              <a:rPr lang="en-US" sz="2000" dirty="0">
                <a:solidFill>
                  <a:prstClr val="black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1998618"/>
            <a:ext cx="10363826" cy="4545874"/>
          </a:xfrm>
        </p:spPr>
        <p:txBody>
          <a:bodyPr>
            <a:normAutofit/>
          </a:bodyPr>
          <a:lstStyle/>
          <a:p>
            <a:pPr marL="0" lvl="0" indent="0">
              <a:buClr>
                <a:prstClr val="black"/>
              </a:buClr>
              <a:buNone/>
            </a:pPr>
            <a:r>
              <a:rPr lang="en-US" sz="1800" b="1" dirty="0" smtClean="0">
                <a:solidFill>
                  <a:prstClr val="black"/>
                </a:solidFill>
              </a:rPr>
              <a:t>1</a:t>
            </a:r>
            <a:r>
              <a:rPr lang="en-US" sz="1800" b="1" cap="none" dirty="0" smtClean="0">
                <a:solidFill>
                  <a:prstClr val="black"/>
                </a:solidFill>
              </a:rPr>
              <a:t>. </a:t>
            </a:r>
            <a:r>
              <a:rPr lang="en-US" sz="1800" cap="none" dirty="0" smtClean="0">
                <a:solidFill>
                  <a:prstClr val="black"/>
                </a:solidFill>
              </a:rPr>
              <a:t>A copy of the certificate of incorporation or business name;</a:t>
            </a:r>
          </a:p>
          <a:p>
            <a:pPr marL="0" lvl="0" indent="0">
              <a:buClr>
                <a:prstClr val="black"/>
              </a:buClr>
              <a:buNone/>
            </a:pPr>
            <a:r>
              <a:rPr lang="en-US" sz="1800" cap="none" dirty="0" smtClean="0">
                <a:solidFill>
                  <a:prstClr val="black"/>
                </a:solidFill>
              </a:rPr>
              <a:t>2. TIN certificate of registration.</a:t>
            </a:r>
          </a:p>
          <a:p>
            <a:pPr marL="0" lvl="0" indent="0">
              <a:buClr>
                <a:prstClr val="black"/>
              </a:buClr>
              <a:buNone/>
            </a:pPr>
            <a:r>
              <a:rPr lang="en-US" sz="1800" cap="none" dirty="0" smtClean="0">
                <a:solidFill>
                  <a:prstClr val="black"/>
                </a:solidFill>
              </a:rPr>
              <a:t>3. Company form 20/company resolution</a:t>
            </a:r>
          </a:p>
          <a:p>
            <a:pPr marL="0" lvl="0" indent="0">
              <a:buClr>
                <a:prstClr val="black"/>
              </a:buClr>
              <a:buNone/>
            </a:pPr>
            <a:r>
              <a:rPr lang="en-US" sz="1800" cap="none" dirty="0" smtClean="0">
                <a:solidFill>
                  <a:prstClr val="black"/>
                </a:solidFill>
              </a:rPr>
              <a:t>4.Trading license</a:t>
            </a:r>
          </a:p>
          <a:p>
            <a:pPr marL="0" lvl="0" indent="0">
              <a:buClr>
                <a:prstClr val="black"/>
              </a:buClr>
              <a:buNone/>
            </a:pPr>
            <a:r>
              <a:rPr lang="en-US" sz="1800" cap="none" dirty="0" smtClean="0">
                <a:solidFill>
                  <a:prstClr val="black"/>
                </a:solidFill>
              </a:rPr>
              <a:t>5. The title of the works.</a:t>
            </a:r>
          </a:p>
          <a:p>
            <a:pPr marL="0" lvl="0" indent="0">
              <a:buClr>
                <a:prstClr val="black"/>
              </a:buClr>
              <a:buNone/>
            </a:pPr>
            <a:r>
              <a:rPr lang="en-US" sz="1800" cap="none" dirty="0" smtClean="0">
                <a:solidFill>
                  <a:prstClr val="black"/>
                </a:solidFill>
              </a:rPr>
              <a:t>6. Copies of contracts/ agreements between the publisher / producer and the composers/authors/writers;</a:t>
            </a:r>
          </a:p>
          <a:p>
            <a:pPr marL="0" lvl="0" indent="0">
              <a:buClr>
                <a:prstClr val="black"/>
              </a:buClr>
              <a:buNone/>
            </a:pPr>
            <a:r>
              <a:rPr lang="en-US" sz="1800" cap="none" dirty="0" smtClean="0">
                <a:solidFill>
                  <a:prstClr val="black"/>
                </a:solidFill>
              </a:rPr>
              <a:t>7. Names and nationalities of all directors or partners of the publishing record label company;</a:t>
            </a:r>
          </a:p>
          <a:p>
            <a:pPr marL="0" lvl="0" indent="0">
              <a:buClr>
                <a:prstClr val="black"/>
              </a:buClr>
              <a:buNone/>
            </a:pPr>
            <a:r>
              <a:rPr lang="en-US" sz="1800" cap="none" dirty="0" smtClean="0">
                <a:solidFill>
                  <a:prstClr val="black"/>
                </a:solidFill>
              </a:rPr>
              <a:t>6. A copy of the national identity cards of the representative/S;</a:t>
            </a:r>
          </a:p>
          <a:p>
            <a:pPr marL="0" lvl="0" indent="0">
              <a:buClr>
                <a:prstClr val="black"/>
              </a:buClr>
              <a:buNone/>
            </a:pPr>
            <a:r>
              <a:rPr lang="en-US" sz="1800" cap="none" dirty="0" smtClean="0">
                <a:solidFill>
                  <a:prstClr val="black"/>
                </a:solidFill>
              </a:rPr>
              <a:t>8. Preferred bank account number of the publishing / record label company.</a:t>
            </a:r>
          </a:p>
          <a:p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2661708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486" y="-132051"/>
            <a:ext cx="5633565" cy="7290497"/>
          </a:xfrm>
        </p:spPr>
      </p:pic>
    </p:spTree>
    <p:extLst>
      <p:ext uri="{BB962C8B-B14F-4D97-AF65-F5344CB8AC3E}">
        <p14:creationId xmlns:p14="http://schemas.microsoft.com/office/powerpoint/2010/main" val="72831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444137"/>
            <a:ext cx="10364451" cy="73152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MEMBERSHIP </a:t>
            </a:r>
            <a:r>
              <a:rPr lang="en-US" dirty="0"/>
              <a:t>BENEFITS/ REGISTRATION PURPOSE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175658"/>
            <a:ext cx="10363826" cy="55386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cap="none" dirty="0" smtClean="0"/>
              <a:t>WHAT ARE THE BENEFITS OF BEING  A MEMBER OF UPRS</a:t>
            </a:r>
          </a:p>
          <a:p>
            <a:pPr marL="0" indent="0">
              <a:buNone/>
            </a:pPr>
            <a:endParaRPr lang="en-US" sz="1800" b="1" cap="none" dirty="0" smtClean="0"/>
          </a:p>
          <a:p>
            <a:r>
              <a:rPr lang="en-US" sz="1800" cap="none" dirty="0" smtClean="0"/>
              <a:t>To generate IPI which is international identifier </a:t>
            </a:r>
          </a:p>
          <a:p>
            <a:r>
              <a:rPr lang="en-US" sz="1800" cap="none" dirty="0" smtClean="0"/>
              <a:t> UPRS provides confirmation letters to the members</a:t>
            </a:r>
          </a:p>
          <a:p>
            <a:r>
              <a:rPr lang="en-US" sz="1800" cap="none" dirty="0" smtClean="0"/>
              <a:t>Monitors when, where, and which members works are used.</a:t>
            </a:r>
          </a:p>
          <a:p>
            <a:r>
              <a:rPr lang="en-US" sz="1800" cap="none" dirty="0" smtClean="0"/>
              <a:t>Negotiation of tariffs with the users </a:t>
            </a:r>
          </a:p>
          <a:p>
            <a:r>
              <a:rPr lang="en-US" sz="1800" cap="none" dirty="0" smtClean="0"/>
              <a:t>Offers easier and faster access of members works legally </a:t>
            </a:r>
          </a:p>
          <a:p>
            <a:r>
              <a:rPr lang="en-US" sz="1800" cap="none" dirty="0" smtClean="0"/>
              <a:t>Legal representation or technical support in contractual agreements.</a:t>
            </a:r>
          </a:p>
          <a:p>
            <a:r>
              <a:rPr lang="en-US" sz="1800" cap="none" dirty="0" smtClean="0"/>
              <a:t>Collective bargaining on issues that affect members to government and other official bodies.</a:t>
            </a:r>
          </a:p>
          <a:p>
            <a:r>
              <a:rPr lang="en-US" sz="1800" cap="none" dirty="0" smtClean="0"/>
              <a:t>Participation in governance and leadership of UPRS. </a:t>
            </a:r>
          </a:p>
          <a:p>
            <a:r>
              <a:rPr lang="en-US" sz="1800" cap="none" dirty="0" smtClean="0"/>
              <a:t>Member benefit from royalty for all his/ her life time and 50 years after his death</a:t>
            </a:r>
            <a:endParaRPr lang="en-US" sz="1800" cap="none" dirty="0"/>
          </a:p>
        </p:txBody>
      </p:sp>
    </p:spTree>
    <p:extLst>
      <p:ext uri="{BB962C8B-B14F-4D97-AF65-F5344CB8AC3E}">
        <p14:creationId xmlns:p14="http://schemas.microsoft.com/office/powerpoint/2010/main" val="419739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ROYALTY DISTRIBUTION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867990"/>
            <a:ext cx="10363825" cy="39232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</a:t>
            </a:r>
            <a:r>
              <a:rPr lang="en-US" sz="1800" b="1" dirty="0" smtClean="0"/>
              <a:t>Allocation split between musical </a:t>
            </a:r>
            <a:r>
              <a:rPr lang="en-US" sz="1800" b="1" dirty="0"/>
              <a:t>w</a:t>
            </a:r>
            <a:r>
              <a:rPr lang="en-US" sz="1800" b="1" dirty="0" smtClean="0"/>
              <a:t>orks and sound recording.</a:t>
            </a:r>
          </a:p>
          <a:p>
            <a:r>
              <a:rPr lang="en-US" sz="1800" cap="none" dirty="0" smtClean="0"/>
              <a:t>Musical works is 60% of the net revenue.</a:t>
            </a:r>
          </a:p>
          <a:p>
            <a:r>
              <a:rPr lang="en-US" sz="1800" cap="none" dirty="0" smtClean="0"/>
              <a:t>Sound recording is 40% 0f the net revenue.</a:t>
            </a:r>
          </a:p>
          <a:p>
            <a:pPr marL="0" indent="0">
              <a:buNone/>
            </a:pPr>
            <a:r>
              <a:rPr lang="en-US" sz="1800" b="1" dirty="0" smtClean="0"/>
              <a:t>    Royalty split between the interested parties</a:t>
            </a:r>
          </a:p>
          <a:p>
            <a:pPr marL="0" indent="0">
              <a:buNone/>
            </a:pPr>
            <a:r>
              <a:rPr lang="en-US" sz="1800" b="1" dirty="0" smtClean="0"/>
              <a:t>Musical works:</a:t>
            </a:r>
            <a:r>
              <a:rPr lang="en-US" sz="1800" dirty="0" smtClean="0"/>
              <a:t> </a:t>
            </a:r>
            <a:r>
              <a:rPr lang="en-US" sz="1800" cap="none" dirty="0" smtClean="0"/>
              <a:t>We have</a:t>
            </a:r>
            <a:r>
              <a:rPr lang="en-US" sz="1800" dirty="0" smtClean="0"/>
              <a:t>,</a:t>
            </a:r>
          </a:p>
          <a:p>
            <a:r>
              <a:rPr lang="en-US" sz="1800" dirty="0" smtClean="0"/>
              <a:t> author 25% of 60%, composer 25% of 60%, publisher 50% of 60%</a:t>
            </a:r>
          </a:p>
          <a:p>
            <a:pPr marL="0" indent="0">
              <a:buNone/>
            </a:pPr>
            <a:r>
              <a:rPr lang="en-US" sz="1800" b="1" dirty="0" smtClean="0"/>
              <a:t>Sound recording:</a:t>
            </a:r>
          </a:p>
          <a:p>
            <a:r>
              <a:rPr lang="en-US" sz="1800" dirty="0" smtClean="0"/>
              <a:t>Performer  50% of 40%  and producer 50% of 40%</a:t>
            </a:r>
          </a:p>
        </p:txBody>
      </p:sp>
    </p:spTree>
    <p:extLst>
      <p:ext uri="{BB962C8B-B14F-4D97-AF65-F5344CB8AC3E}">
        <p14:creationId xmlns:p14="http://schemas.microsoft.com/office/powerpoint/2010/main" val="334854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725319"/>
          </a:xfrm>
        </p:spPr>
        <p:txBody>
          <a:bodyPr>
            <a:normAutofit/>
          </a:bodyPr>
          <a:lstStyle/>
          <a:p>
            <a:r>
              <a:rPr lang="en-US" sz="2400" b="1" dirty="0"/>
              <a:t>Royalty split between the interested </a:t>
            </a:r>
            <a:r>
              <a:rPr lang="en-US" sz="2400" b="1" dirty="0" smtClean="0"/>
              <a:t>parties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Musical works: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Sound RECORDING: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99063" y="2860766"/>
            <a:ext cx="2730137" cy="7837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60% of 100%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14108" y="3280136"/>
            <a:ext cx="901337" cy="261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100354" y="2991394"/>
            <a:ext cx="2978332" cy="8882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Composer 25%</a:t>
            </a:r>
          </a:p>
          <a:p>
            <a:pPr algn="ctr"/>
            <a:r>
              <a:rPr lang="en-US"/>
              <a:t>Author 25%</a:t>
            </a:r>
          </a:p>
          <a:p>
            <a:pPr algn="ctr"/>
            <a:r>
              <a:rPr lang="en-US"/>
              <a:t>Publisher 50%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99062" y="4493623"/>
            <a:ext cx="2730137" cy="8621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40% of 100%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081452" y="4767943"/>
            <a:ext cx="8490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930537" y="4493624"/>
            <a:ext cx="3148149" cy="10058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Performer 50%			</a:t>
            </a:r>
          </a:p>
          <a:p>
            <a:pPr algn="ctr"/>
            <a:r>
              <a:rPr lang="en-US" dirty="0" smtClean="0"/>
              <a:t>Producer</a:t>
            </a:r>
            <a:r>
              <a:rPr lang="en-US" dirty="0"/>
              <a:t>/ Record Label 50%			</a:t>
            </a:r>
          </a:p>
        </p:txBody>
      </p:sp>
    </p:spTree>
    <p:extLst>
      <p:ext uri="{BB962C8B-B14F-4D97-AF65-F5344CB8AC3E}">
        <p14:creationId xmlns:p14="http://schemas.microsoft.com/office/powerpoint/2010/main" val="2516029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REGULATORS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cap="none" dirty="0" smtClean="0"/>
              <a:t>Confederation of international societies of authors and composers (CISAC)</a:t>
            </a:r>
          </a:p>
          <a:p>
            <a:endParaRPr lang="en-US" cap="none" dirty="0" smtClean="0"/>
          </a:p>
          <a:p>
            <a:r>
              <a:rPr lang="en-US" cap="none" dirty="0" smtClean="0"/>
              <a:t>World intellectual property organization  (WIPO )</a:t>
            </a:r>
          </a:p>
          <a:p>
            <a:endParaRPr lang="en-US" cap="none" dirty="0" smtClean="0"/>
          </a:p>
          <a:p>
            <a:r>
              <a:rPr lang="en-US" cap="none" dirty="0" smtClean="0"/>
              <a:t>African regional intellectual property organization (ARIPO)</a:t>
            </a:r>
          </a:p>
          <a:p>
            <a:endParaRPr lang="en-US" cap="none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666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AFFILIATES/SISTER SOCIETIES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750424"/>
            <a:ext cx="10363826" cy="4728754"/>
          </a:xfrm>
        </p:spPr>
        <p:txBody>
          <a:bodyPr>
            <a:normAutofit/>
          </a:bodyPr>
          <a:lstStyle/>
          <a:p>
            <a:r>
              <a:rPr lang="en-US" dirty="0" smtClean="0"/>
              <a:t>BMI- USA					MSCN-NIGERIA </a:t>
            </a:r>
          </a:p>
          <a:p>
            <a:r>
              <a:rPr lang="en-US" dirty="0" smtClean="0"/>
              <a:t>PRS – UNITED KINGDOM			SAMRO-SOUTH AFRICA</a:t>
            </a:r>
          </a:p>
          <a:p>
            <a:r>
              <a:rPr lang="en-US" dirty="0" smtClean="0"/>
              <a:t>COTT- TRINIDAD &amp;TOBAGO			ZIMRA-ZIMBABWE</a:t>
            </a:r>
          </a:p>
          <a:p>
            <a:r>
              <a:rPr lang="en-US" dirty="0" smtClean="0"/>
              <a:t>STIM-SWEDEN					RSAU- RWANDA</a:t>
            </a:r>
          </a:p>
          <a:p>
            <a:r>
              <a:rPr lang="en-US" dirty="0" smtClean="0"/>
              <a:t>COSOMA-MALAWI				IFPI-LONDON</a:t>
            </a:r>
          </a:p>
          <a:p>
            <a:r>
              <a:rPr lang="en-US" dirty="0" smtClean="0"/>
              <a:t>NASCAM- NAMIBIA				SCPP-FRANCE</a:t>
            </a:r>
          </a:p>
          <a:p>
            <a:r>
              <a:rPr lang="en-US" dirty="0" smtClean="0"/>
              <a:t>MCSK – KENYA					COSON-NIGERIA</a:t>
            </a:r>
          </a:p>
          <a:p>
            <a:r>
              <a:rPr lang="en-US" dirty="0" smtClean="0"/>
              <a:t>ABRAMUS-BRAZIL				ASCAP-USA</a:t>
            </a:r>
          </a:p>
          <a:p>
            <a:r>
              <a:rPr lang="en-US" dirty="0"/>
              <a:t>COSOTA-TANZANIA				CAPASSO-SOUTH AFRICA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614650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785</TotalTime>
  <Words>542</Words>
  <Application>Microsoft Office PowerPoint</Application>
  <PresentationFormat>Widescreen</PresentationFormat>
  <Paragraphs>79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Tw Cen MT</vt:lpstr>
      <vt:lpstr>Droplet</vt:lpstr>
      <vt:lpstr>UPRS  Documentation department</vt:lpstr>
      <vt:lpstr> WHAT ARE THE REGISTRATION REQUIREMENTS FOR NATURAL PERSONS: (COMPOSERS – AUTHORS – PERFORMERS – PRODUCERS – PUBLISHERS)    </vt:lpstr>
      <vt:lpstr>WHAT ARE THE REGISTRATION REQUIREMENTS FOR LEGAL ENTITIES: (RECORD LABEL COMPANIES, AND PUBLISHING COMPANIES) </vt:lpstr>
      <vt:lpstr>PowerPoint Presentation</vt:lpstr>
      <vt:lpstr>MEMBERSHIP BENEFITS/ REGISTRATION PURPOSE </vt:lpstr>
      <vt:lpstr>ROYALTY DISTRIBUTION</vt:lpstr>
      <vt:lpstr>Royalty split between the interested parties</vt:lpstr>
      <vt:lpstr>INTERNATIONAL REGULATORS </vt:lpstr>
      <vt:lpstr>AFFILIATES/SISTER SOCIETIES </vt:lpstr>
      <vt:lpstr>    thank you </vt:lpstr>
    </vt:vector>
  </TitlesOfParts>
  <Company>TEMAOS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UPRS  Distribution department</dc:title>
  <dc:creator>Moreen</dc:creator>
  <cp:lastModifiedBy>Moreen</cp:lastModifiedBy>
  <cp:revision>53</cp:revision>
  <dcterms:created xsi:type="dcterms:W3CDTF">2022-11-22T09:07:51Z</dcterms:created>
  <dcterms:modified xsi:type="dcterms:W3CDTF">2023-04-17T13:18:18Z</dcterms:modified>
</cp:coreProperties>
</file>